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6B7090-FCB8-42BD-8076-6434C3E48710}" type="datetimeFigureOut">
              <a:rPr lang="tr-TR" smtClean="0"/>
              <a:pPr/>
              <a:t>10.10.2025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18560F-5F5A-4648-9E23-9526C559FC1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8560F-5F5A-4648-9E23-9526C559FC1A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49809"/>
            <a:ext cx="7772400" cy="2850642"/>
          </a:xfrm>
        </p:spPr>
        <p:txBody>
          <a:bodyPr>
            <a:normAutofit/>
          </a:bodyPr>
          <a:lstStyle/>
          <a:p>
            <a:r>
              <a:rPr lang="tr-TR" b="1" dirty="0" smtClean="0"/>
              <a:t>Program ve Öğrenme Çıktıları Arasında Katkı Düzeyi Belirleme Yaklaşımı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772400" cy="2587752"/>
          </a:xfrm>
        </p:spPr>
        <p:txBody>
          <a:bodyPr>
            <a:normAutofit/>
          </a:bodyPr>
          <a:lstStyle/>
          <a:p>
            <a:pPr algn="l"/>
            <a:r>
              <a:rPr lang="tr-TR" sz="2800" dirty="0" err="1" smtClean="0">
                <a:solidFill>
                  <a:schemeClr val="accent6">
                    <a:lumMod val="50000"/>
                  </a:schemeClr>
                </a:solidFill>
              </a:rPr>
              <a:t>Öğr</a:t>
            </a:r>
            <a:r>
              <a:rPr lang="tr-TR" sz="2800" dirty="0" smtClean="0">
                <a:solidFill>
                  <a:schemeClr val="accent6">
                    <a:lumMod val="50000"/>
                  </a:schemeClr>
                </a:solidFill>
              </a:rPr>
              <a:t>. Gör. </a:t>
            </a:r>
            <a:r>
              <a:rPr lang="tr-TR" sz="2800" dirty="0" err="1" smtClean="0">
                <a:solidFill>
                  <a:schemeClr val="accent6">
                    <a:lumMod val="50000"/>
                  </a:schemeClr>
                </a:solidFill>
              </a:rPr>
              <a:t>Abdulvahap</a:t>
            </a:r>
            <a:r>
              <a:rPr lang="tr-TR" sz="2800" dirty="0" smtClean="0">
                <a:solidFill>
                  <a:schemeClr val="accent6">
                    <a:lumMod val="50000"/>
                  </a:schemeClr>
                </a:solidFill>
              </a:rPr>
              <a:t> DOĞAN</a:t>
            </a:r>
          </a:p>
          <a:p>
            <a:pPr algn="l"/>
            <a:endParaRPr lang="tr-TR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r>
              <a:rPr lang="tr-TR" sz="2800" dirty="0" smtClean="0">
                <a:solidFill>
                  <a:schemeClr val="accent6">
                    <a:lumMod val="50000"/>
                  </a:schemeClr>
                </a:solidFill>
              </a:rPr>
              <a:t>Malatya Turgut Özal üniversitesi</a:t>
            </a:r>
          </a:p>
          <a:p>
            <a:pPr algn="l"/>
            <a:r>
              <a:rPr lang="tr-TR" sz="2800" dirty="0" smtClean="0">
                <a:solidFill>
                  <a:schemeClr val="accent6">
                    <a:lumMod val="50000"/>
                  </a:schemeClr>
                </a:solidFill>
              </a:rPr>
              <a:t>Uzaktan Eğitim Uygulama ve Araştırma Merkezi</a:t>
            </a:r>
            <a:endParaRPr sz="280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4 Resim" descr="mtü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535" y="260604"/>
            <a:ext cx="1098529" cy="1156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Amaç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Program çıktıları (PÇ) ile öğrenme çıktılarının (ÖÇ) nasıl eşleştirileceğine ve katkı düzeylerinin nasıl belirleneceğine yönelik temel ilkeleri açıklamak.</a:t>
            </a:r>
            <a:endParaRPr lang="tr-TR" dirty="0"/>
          </a:p>
        </p:txBody>
      </p:sp>
      <p:pic>
        <p:nvPicPr>
          <p:cNvPr id="4" name="3 Resim" descr="mtü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35" y="260604"/>
            <a:ext cx="1098529" cy="1156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Kavramsal Tanımlar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Program Çıktısı (PÇ):</a:t>
            </a:r>
            <a:r>
              <a:rPr lang="tr-TR" dirty="0" smtClean="0"/>
              <a:t> Mezuniyet sonunda kazanılması hedeflenen bilgi, beceri ve yetkinliklerdir.</a:t>
            </a:r>
          </a:p>
          <a:p>
            <a:r>
              <a:rPr lang="tr-TR" b="1" dirty="0" smtClean="0"/>
              <a:t>Öğrenme Çıktısı (ÖÇ):</a:t>
            </a:r>
            <a:r>
              <a:rPr lang="tr-TR" dirty="0" smtClean="0"/>
              <a:t> Bir dersin sonunda öğrencinin ne bildiği, ne yapabildiği, neyi değerlendirebildiğidir.</a:t>
            </a:r>
            <a:endParaRPr lang="tr-TR" dirty="0"/>
          </a:p>
        </p:txBody>
      </p:sp>
      <p:pic>
        <p:nvPicPr>
          <p:cNvPr id="4" name="3 Resim" descr="mtü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35" y="260604"/>
            <a:ext cx="1098529" cy="1156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 </a:t>
            </a:r>
            <a:r>
              <a:rPr smtClean="0"/>
              <a:t> </a:t>
            </a:r>
            <a:r>
              <a:rPr lang="tr-TR" b="1" dirty="0" smtClean="0"/>
              <a:t>Eşleştirme Neden Önemlidir?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PÇ ve ÖÇ uyumu </a:t>
            </a:r>
            <a:r>
              <a:rPr lang="tr-TR" b="1" dirty="0" smtClean="0"/>
              <a:t>program kalitesini</a:t>
            </a:r>
            <a:r>
              <a:rPr lang="tr-TR" dirty="0" smtClean="0"/>
              <a:t> ve </a:t>
            </a:r>
            <a:r>
              <a:rPr lang="tr-TR" b="1" dirty="0" smtClean="0"/>
              <a:t>akreditasyon uyumluluğunu</a:t>
            </a:r>
            <a:r>
              <a:rPr lang="tr-TR" dirty="0" smtClean="0"/>
              <a:t> belirler.</a:t>
            </a:r>
          </a:p>
          <a:p>
            <a:r>
              <a:rPr lang="tr-TR" dirty="0" smtClean="0"/>
              <a:t>Dersi alan öğrencinin </a:t>
            </a:r>
            <a:r>
              <a:rPr lang="tr-TR" b="1" dirty="0" smtClean="0"/>
              <a:t>bütünsel kazanımlar</a:t>
            </a:r>
            <a:r>
              <a:rPr lang="tr-TR" dirty="0" smtClean="0"/>
              <a:t>a katkısı izlenebilir hale gelir.</a:t>
            </a:r>
            <a:endParaRPr lang="tr-TR" dirty="0"/>
          </a:p>
        </p:txBody>
      </p:sp>
      <p:pic>
        <p:nvPicPr>
          <p:cNvPr id="4" name="3 Resim" descr="mtü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35" y="260604"/>
            <a:ext cx="1098529" cy="1156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 </a:t>
            </a:r>
            <a:r>
              <a:rPr lang="tr-TR" sz="4000" b="1" dirty="0" smtClean="0"/>
              <a:t>Katkı Düzeyi Belirleme Aşamaları</a:t>
            </a:r>
            <a:endParaRPr sz="40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/>
              <a:t>Tanımları netleştirin:</a:t>
            </a:r>
            <a:r>
              <a:rPr lang="tr-TR" dirty="0" smtClean="0"/>
              <a:t> PÇ ve ÖÇ açık, ölçülebilir ve </a:t>
            </a:r>
            <a:r>
              <a:rPr lang="tr-TR" dirty="0" err="1" smtClean="0"/>
              <a:t>Bloom</a:t>
            </a:r>
            <a:r>
              <a:rPr lang="tr-TR" dirty="0" smtClean="0"/>
              <a:t> Taksonomisi'ne göre düzenlenmiş olmalı.</a:t>
            </a:r>
          </a:p>
          <a:p>
            <a:r>
              <a:rPr lang="tr-TR" b="1" dirty="0" smtClean="0"/>
              <a:t>Anlamsal uyumu analiz edin:</a:t>
            </a:r>
            <a:r>
              <a:rPr lang="tr-TR" dirty="0" smtClean="0"/>
              <a:t> ÖÇ, </a:t>
            </a:r>
            <a:r>
              <a:rPr lang="tr-TR" dirty="0" err="1" smtClean="0"/>
              <a:t>PÇ'yi</a:t>
            </a:r>
            <a:r>
              <a:rPr lang="tr-TR" dirty="0" smtClean="0"/>
              <a:t> ne düzeyde destekliyor? Hedefleri ne kadar ortak?</a:t>
            </a:r>
          </a:p>
          <a:p>
            <a:r>
              <a:rPr lang="tr-TR" b="1" dirty="0" smtClean="0"/>
              <a:t>Uygulama ve kapsam derinliğini inceleyin:</a:t>
            </a:r>
            <a:r>
              <a:rPr lang="tr-TR" dirty="0" smtClean="0"/>
              <a:t> Bilgi düzeyinin ötesinde uygulama, analiz, sentez gibi becerileri kapsıyor mu?</a:t>
            </a:r>
          </a:p>
          <a:p>
            <a:r>
              <a:rPr lang="tr-TR" b="1" dirty="0" smtClean="0"/>
              <a:t>Tekrarlanabilirlik ve yaygınlık durumuna bakın:</a:t>
            </a:r>
            <a:r>
              <a:rPr lang="tr-TR" dirty="0" smtClean="0"/>
              <a:t> Ders çıktısı birden çok </a:t>
            </a:r>
            <a:r>
              <a:rPr lang="tr-TR" dirty="0" err="1" smtClean="0"/>
              <a:t>PÇ’ye</a:t>
            </a:r>
            <a:r>
              <a:rPr lang="tr-TR" dirty="0" smtClean="0"/>
              <a:t> hizmet ediyor mu?</a:t>
            </a:r>
            <a:endParaRPr lang="tr-TR" dirty="0"/>
          </a:p>
        </p:txBody>
      </p:sp>
      <p:pic>
        <p:nvPicPr>
          <p:cNvPr id="5" name="4 Resim" descr="mtü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35" y="260604"/>
            <a:ext cx="1098529" cy="1156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    </a:t>
            </a:r>
            <a:r>
              <a:rPr lang="tr-TR" dirty="0" smtClean="0">
                <a:solidFill>
                  <a:srgbClr val="FF0000"/>
                </a:solidFill>
              </a:rPr>
              <a:t>	</a:t>
            </a:r>
            <a:r>
              <a:rPr lang="tr-TR" b="1" dirty="0" smtClean="0"/>
              <a:t> Katkı Düzeyi Tablosu (5’li </a:t>
            </a:r>
            <a:r>
              <a:rPr lang="tr-TR" b="1" dirty="0" err="1" smtClean="0"/>
              <a:t>Likert</a:t>
            </a:r>
            <a:r>
              <a:rPr lang="tr-TR" b="1" dirty="0" smtClean="0"/>
              <a:t> Ölçeği)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7008"/>
            <a:ext cx="8229600" cy="52943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	</a:t>
            </a:r>
          </a:p>
          <a:p>
            <a:r>
              <a:rPr lang="tr-TR" dirty="0" smtClean="0"/>
              <a:t>Düzey		Tanım</a:t>
            </a:r>
          </a:p>
          <a:p>
            <a:r>
              <a:rPr lang="tr-TR" sz="2000" b="1" dirty="0" smtClean="0"/>
              <a:t>5			</a:t>
            </a:r>
            <a:r>
              <a:rPr lang="tr-TR" sz="2000" dirty="0" smtClean="0"/>
              <a:t>Çok Yüksek: ÖÇ, </a:t>
            </a:r>
            <a:r>
              <a:rPr lang="tr-TR" sz="2000" dirty="0" err="1" smtClean="0"/>
              <a:t>PÇ'yi</a:t>
            </a:r>
            <a:r>
              <a:rPr lang="tr-TR" sz="2000" dirty="0" smtClean="0"/>
              <a:t> doğrudan ve derinlemesine destekler. </a:t>
            </a:r>
            <a:endParaRPr lang="tr-TR" sz="2000" dirty="0" smtClean="0"/>
          </a:p>
          <a:p>
            <a:r>
              <a:rPr lang="tr-TR" sz="2000" b="1" dirty="0" smtClean="0"/>
              <a:t>4</a:t>
            </a:r>
            <a:r>
              <a:rPr lang="tr-TR" sz="2000" b="1" dirty="0" smtClean="0"/>
              <a:t>			</a:t>
            </a:r>
            <a:r>
              <a:rPr lang="tr-TR" sz="2000" dirty="0" smtClean="0"/>
              <a:t>Yüksek: Öğrenme çıktısı, PÇ ile doğrudan bağlantılıdır.</a:t>
            </a:r>
          </a:p>
          <a:p>
            <a:r>
              <a:rPr lang="tr-TR" sz="2000" b="1" dirty="0" smtClean="0"/>
              <a:t>3			</a:t>
            </a:r>
            <a:r>
              <a:rPr lang="tr-TR" sz="2000" dirty="0" smtClean="0"/>
              <a:t>Orta: Anlamlı ancak sınırlı katkı vardır.</a:t>
            </a:r>
          </a:p>
          <a:p>
            <a:r>
              <a:rPr lang="tr-TR" sz="2000" b="1" dirty="0" smtClean="0"/>
              <a:t>2			</a:t>
            </a:r>
            <a:r>
              <a:rPr lang="tr-TR" sz="2000" dirty="0" smtClean="0"/>
              <a:t>Düşük: Dolaylı ve zayıf bağlantı vardır.</a:t>
            </a:r>
          </a:p>
          <a:p>
            <a:r>
              <a:rPr lang="tr-TR" sz="2000" b="1" dirty="0" smtClean="0"/>
              <a:t>1			</a:t>
            </a:r>
            <a:r>
              <a:rPr lang="tr-TR" sz="2000" dirty="0" smtClean="0"/>
              <a:t>Çok Düşük: Yalnızca yüzeysel bağlantı</a:t>
            </a:r>
            <a:r>
              <a:rPr lang="tr-TR" sz="2000" dirty="0" smtClean="0"/>
              <a:t>.</a:t>
            </a:r>
            <a:endParaRPr lang="tr-TR" sz="2000" dirty="0" smtClean="0"/>
          </a:p>
        </p:txBody>
      </p:sp>
      <p:pic>
        <p:nvPicPr>
          <p:cNvPr id="4" name="3 Resim" descr="mtü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35" y="260604"/>
            <a:ext cx="1098529" cy="1156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	</a:t>
            </a:r>
            <a:r>
              <a:rPr lang="tr-TR" b="1" dirty="0" smtClean="0"/>
              <a:t>Değerlendirmede Kullanılabilecek Kriterler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/>
              <a:t>Kriter				Açıklama</a:t>
            </a:r>
          </a:p>
          <a:p>
            <a:r>
              <a:rPr lang="tr-TR" sz="2000" b="1" dirty="0" err="1" smtClean="0"/>
              <a:t>Doğrudanlık</a:t>
            </a:r>
            <a:r>
              <a:rPr lang="tr-TR" sz="2000" b="1" dirty="0" smtClean="0"/>
              <a:t>  			</a:t>
            </a:r>
            <a:r>
              <a:rPr lang="tr-TR" sz="2000" dirty="0" smtClean="0"/>
              <a:t>ÖÇ, </a:t>
            </a:r>
            <a:r>
              <a:rPr lang="tr-TR" sz="2000" dirty="0" err="1" smtClean="0"/>
              <a:t>PÇ'yi</a:t>
            </a:r>
            <a:r>
              <a:rPr lang="tr-TR" sz="2000" dirty="0" smtClean="0"/>
              <a:t> ne düzeyde doğrudan karşılıyor?</a:t>
            </a:r>
          </a:p>
          <a:p>
            <a:endParaRPr lang="tr-TR" sz="2000" dirty="0" smtClean="0"/>
          </a:p>
          <a:p>
            <a:r>
              <a:rPr lang="tr-TR" sz="2000" b="1" dirty="0" smtClean="0"/>
              <a:t>Bilişsel uyum			</a:t>
            </a:r>
            <a:r>
              <a:rPr lang="tr-TR" sz="2000" dirty="0" err="1" smtClean="0"/>
              <a:t>Bloom</a:t>
            </a:r>
            <a:r>
              <a:rPr lang="tr-TR" sz="2000" dirty="0" smtClean="0"/>
              <a:t> Taksonomisi'ne göre aynı düzeyde mi?</a:t>
            </a:r>
          </a:p>
          <a:p>
            <a:endParaRPr lang="tr-TR" sz="2000" dirty="0" smtClean="0"/>
          </a:p>
          <a:p>
            <a:r>
              <a:rPr lang="tr-TR" sz="2000" b="1" dirty="0" smtClean="0"/>
              <a:t>Uygulama derinliği	</a:t>
            </a:r>
            <a:r>
              <a:rPr lang="tr-TR" sz="2000" dirty="0" smtClean="0"/>
              <a:t>Pratik ya da analitik yeterlik sağlıyor mu?</a:t>
            </a:r>
          </a:p>
          <a:p>
            <a:endParaRPr lang="tr-TR" sz="2000" dirty="0" smtClean="0"/>
          </a:p>
          <a:p>
            <a:r>
              <a:rPr lang="tr-TR" sz="2000" b="1" dirty="0" smtClean="0"/>
              <a:t>Tekrarlanabilirlik		</a:t>
            </a:r>
            <a:r>
              <a:rPr lang="tr-TR" sz="2000" dirty="0" smtClean="0"/>
              <a:t>Farklı derslerde de katkı sağlıyor mu?</a:t>
            </a:r>
            <a:endParaRPr sz="2000"/>
          </a:p>
        </p:txBody>
      </p:sp>
      <p:pic>
        <p:nvPicPr>
          <p:cNvPr id="4" name="3 Resim" descr="mtü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35" y="260604"/>
            <a:ext cx="1098529" cy="1156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Uygulama Önerileri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Dersi veren öğretim elemanları, bölüm koordinatörü ve kalite komisyonu iş birliği yapmalı.</a:t>
            </a:r>
          </a:p>
          <a:p>
            <a:r>
              <a:rPr lang="tr-TR" dirty="0" smtClean="0"/>
              <a:t>Her ders için benzer ölçütlerle sistematik değerlendirme yapılmalı.</a:t>
            </a:r>
          </a:p>
          <a:p>
            <a:r>
              <a:rPr lang="tr-TR" dirty="0" err="1" smtClean="0"/>
              <a:t>PÇ'lerin</a:t>
            </a:r>
            <a:r>
              <a:rPr lang="tr-TR" dirty="0" smtClean="0"/>
              <a:t> aşırı veya yetersiz desteklenip desteklenmediği kontrol edilmelidir.</a:t>
            </a:r>
          </a:p>
          <a:p>
            <a:r>
              <a:rPr lang="tr-TR" dirty="0" smtClean="0"/>
              <a:t>Belgelendirme için katkı matrisi ve gerekçe notları tutulmalıdır.</a:t>
            </a:r>
          </a:p>
          <a:p>
            <a:endParaRPr lang="tr-TR" dirty="0"/>
          </a:p>
        </p:txBody>
      </p:sp>
      <p:pic>
        <p:nvPicPr>
          <p:cNvPr id="4" name="3 Resim" descr="mtü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35" y="260604"/>
            <a:ext cx="1098529" cy="1156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	Sonuç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Katkı düzeyini belirlemek; sadece şekilsel değil, öğrenci yeterliklerini yönlendiren stratejik bir planlama aracıdır. </a:t>
            </a:r>
          </a:p>
          <a:p>
            <a:r>
              <a:rPr lang="tr-TR" dirty="0" smtClean="0"/>
              <a:t>Nesnel, sistematik ve şeffaf yaklaşımlar kalite güvencesi için vazgeçilmezdir.</a:t>
            </a:r>
          </a:p>
          <a:p>
            <a:endParaRPr lang="tr-TR" dirty="0"/>
          </a:p>
        </p:txBody>
      </p:sp>
      <p:pic>
        <p:nvPicPr>
          <p:cNvPr id="4" name="3 Resim" descr="mtü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535" y="260604"/>
            <a:ext cx="1098529" cy="115671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190</TotalTime>
  <Words>231</Words>
  <Application>Microsoft Macintosh PowerPoint</Application>
  <PresentationFormat>Ekran Gösterisi (4:3)</PresentationFormat>
  <Paragraphs>44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Office Theme</vt:lpstr>
      <vt:lpstr>Program ve Öğrenme Çıktıları Arasında Katkı Düzeyi Belirleme Yaklaşımı</vt:lpstr>
      <vt:lpstr>Amaç</vt:lpstr>
      <vt:lpstr>Kavramsal Tanımlar</vt:lpstr>
      <vt:lpstr>  Eşleştirme Neden Önemlidir?</vt:lpstr>
      <vt:lpstr> Katkı Düzeyi Belirleme Aşamaları</vt:lpstr>
      <vt:lpstr>      Katkı Düzeyi Tablosu (5’li Likert Ölçeği)</vt:lpstr>
      <vt:lpstr> Değerlendirmede Kullanılabilecek Kriterler</vt:lpstr>
      <vt:lpstr>Uygulama Önerileri</vt:lpstr>
      <vt:lpstr> Sonuç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Avrupa Yükseköğretim Alanı, Bologna Süreci, TYYÇ ve Bloom Taksonomisi</dc:title>
  <dc:creator>PC</dc:creator>
  <dc:description>generated using python-pptx</dc:description>
  <cp:lastModifiedBy>PC</cp:lastModifiedBy>
  <cp:revision>24</cp:revision>
  <dcterms:created xsi:type="dcterms:W3CDTF">2013-01-27T09:14:16Z</dcterms:created>
  <dcterms:modified xsi:type="dcterms:W3CDTF">2025-10-10T05:59:41Z</dcterms:modified>
</cp:coreProperties>
</file>